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3fb29c75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3fb29c75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425ab10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425ab10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425ab10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425ab10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a new table called ins_file, which holds the relationship between instructors and all the files they uploaded before. </a:t>
            </a:r>
            <a:r>
              <a:rPr lang="en">
                <a:solidFill>
                  <a:schemeClr val="dk1"/>
                </a:solidFill>
              </a:rPr>
              <a:t>In this way, we minimize the data redundancy.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finally, our database is in Third Normal Form, there is no partial functional dependency or transitive dependency. Our database is robust and easy to maintain.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425ab103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425ab10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overview of the front end 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have probably experienced in our demo, we s</a:t>
            </a:r>
            <a:r>
              <a:rPr lang="en"/>
              <a:t>eparate the front end into 7 pages. After the First Page, users are separated</a:t>
            </a:r>
            <a:r>
              <a:rPr lang="en"/>
              <a:t> to Presenter and Student.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presenter, users are required to login or register, upload, history,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student, no login is </a:t>
            </a:r>
            <a:r>
              <a:rPr lang="en"/>
              <a:t>required</a:t>
            </a:r>
            <a:r>
              <a:rPr lang="en"/>
              <a:t>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developed a number of components to support our most important pages: student page and presenter page. Among them, the most important one is Parser and Spectacle. They will work together and take the raw md file and return a rendered dynamic page. Bob and wenling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difference between Presenter and Student page is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3fb29c75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43fb29c75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3fb29c75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43fb29c75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3fb29c7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3fb29c7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43fb29c75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43fb29c75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43fb29c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43fb29c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fundamental plugin we use to convert raw markdown to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markdown content is processed by our parsing algorithm, we call Spectacle to convert the content of slides, and we render the quiz pages by ourselves.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we also modified the source code …….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01d7ebe2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01d7ebe2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4cd96e8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4cd96e8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4cd96e8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4cd96e8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01d7ebe2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01d7ebe2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1d7ebe2d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1d7ebe2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not sure what frameworks we should finally choose; how the Model, DAOs and database should be designed; what plugins we could use to import to our code and convert the markdown file successfully; how we could parse and extract quiz contents from markdown file;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features in the later </a:t>
            </a:r>
            <a:r>
              <a:rPr lang="en"/>
              <a:t>iterations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API HTTP protocol </a:t>
            </a:r>
            <a:r>
              <a:rPr lang="en">
                <a:solidFill>
                  <a:schemeClr val="dk1"/>
                </a:solidFill>
              </a:rPr>
              <a:t>we even ran into trouble for the combination of front-end and back-end code as well as the communications between the two systems in the beginning.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72b91f2c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72b91f2c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72b91f2c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72b91f2c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2b91f2c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2b91f2c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2b91f2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2b91f2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2b91f2c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2b91f2c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25ab10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25ab10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Conforms to Client-Server architecture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RESTful API and HTTP protocol to implement the interactions between two systems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React to develop front-end, which is the client-side that displays the views and interacts with end-user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Javalin to develop API server that handles requests from the View Layer and passes data to the Model Layer, API server is the Controller layer in MVC pattern.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API server will also use Data Access Layer to interact with our database, and send appropriate data back to the client.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 this is our </a:t>
            </a:r>
            <a:r>
              <a:rPr lang="en" sz="1200">
                <a:solidFill>
                  <a:schemeClr val="dk1"/>
                </a:solidFill>
              </a:rPr>
              <a:t>overall</a:t>
            </a:r>
            <a:r>
              <a:rPr lang="en" sz="1200">
                <a:solidFill>
                  <a:schemeClr val="dk1"/>
                </a:solidFill>
              </a:rPr>
              <a:t> deployment architecture.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43fb29c75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43fb29c75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2" Type="http://schemas.openxmlformats.org/officeDocument/2006/relationships/image" Target="../media/image12.jpg"/><Relationship Id="rId9" Type="http://schemas.openxmlformats.org/officeDocument/2006/relationships/image" Target="../media/image7.pn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400" y="1016600"/>
            <a:ext cx="5883201" cy="21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9675" y="3027725"/>
            <a:ext cx="86697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OOSE Final Presentation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Chenghao Sun, Nanxi Ye, Zixuan Yao, Ziyi Wang, Wenling Ding, </a:t>
            </a:r>
            <a:r>
              <a:rPr lang="en" sz="1500">
                <a:solidFill>
                  <a:schemeClr val="dk1"/>
                </a:solidFill>
              </a:rPr>
              <a:t>Ziming Chen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Apr 28, 2020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5" y="152400"/>
            <a:ext cx="79782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83100" y="4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Design: Back-end Server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5" y="1107150"/>
            <a:ext cx="2743025" cy="323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900" y="693150"/>
            <a:ext cx="5554135" cy="42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219325" y="16155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Design: Database ER Diagram 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93750" y="874800"/>
            <a:ext cx="27117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PostgreSQL: store file stream in database.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Used Normalization technique: 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e.g. ins_file holds the relationship between instructors and files.</a:t>
            </a:r>
            <a:endParaRPr sz="14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3NF: Reduce </a:t>
            </a:r>
            <a:r>
              <a:rPr lang="en" sz="1400">
                <a:solidFill>
                  <a:srgbClr val="000000"/>
                </a:solidFill>
              </a:rPr>
              <a:t>redundancy &amp; easier to maintain.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325" y="895062"/>
            <a:ext cx="6108550" cy="3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59300" y="9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Design: Front-end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301" y="669375"/>
            <a:ext cx="6496716" cy="43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7350" y="240500"/>
            <a:ext cx="88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</a:t>
            </a:r>
            <a:r>
              <a:rPr lang="en"/>
              <a:t>Algorithms：Parse Content from Markdown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3587450" y="1544600"/>
            <a:ext cx="902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QuizHero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64" y="1139875"/>
            <a:ext cx="2985426" cy="323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475" y="978849"/>
            <a:ext cx="3447675" cy="1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475" y="2937700"/>
            <a:ext cx="3447675" cy="174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3629050" y="1806325"/>
            <a:ext cx="1019100" cy="3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3629050" y="3589175"/>
            <a:ext cx="1019100" cy="3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3587450" y="3371250"/>
            <a:ext cx="902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QuizHero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127350" y="240500"/>
            <a:ext cx="88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Algorithms</a:t>
            </a:r>
            <a:r>
              <a:rPr lang="en"/>
              <a:t>：Parse Quiz Using </a:t>
            </a:r>
            <a:r>
              <a:rPr lang="en">
                <a:solidFill>
                  <a:srgbClr val="FF0000"/>
                </a:solidFill>
              </a:rPr>
              <a:t>Special Marks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744675" y="1346413"/>
            <a:ext cx="32280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&gt; Question: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marks question topic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* [  ]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 marks wrong option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* </a:t>
            </a:r>
            <a:r>
              <a:rPr b="1" lang="en">
                <a:solidFill>
                  <a:srgbClr val="FF0000"/>
                </a:solidFill>
              </a:rPr>
              <a:t>[x]</a:t>
            </a:r>
            <a:r>
              <a:rPr lang="en">
                <a:solidFill>
                  <a:schemeClr val="dk1"/>
                </a:solidFill>
              </a:rPr>
              <a:t>  marks correct option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5" y="2933825"/>
            <a:ext cx="5418375" cy="16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4789" l="-1750" r="1750" t="-4790"/>
          <a:stretch/>
        </p:blipFill>
        <p:spPr>
          <a:xfrm>
            <a:off x="425100" y="860575"/>
            <a:ext cx="4649155" cy="17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/>
          <p:nvPr/>
        </p:nvSpPr>
        <p:spPr>
          <a:xfrm>
            <a:off x="4181400" y="1825500"/>
            <a:ext cx="1233600" cy="2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127350" y="240500"/>
            <a:ext cx="88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Algorithms</a:t>
            </a:r>
            <a:r>
              <a:rPr lang="en"/>
              <a:t>：“</a:t>
            </a:r>
            <a:r>
              <a:rPr lang="en">
                <a:solidFill>
                  <a:srgbClr val="FF0000"/>
                </a:solidFill>
              </a:rPr>
              <a:t>Quiz Blocks</a:t>
            </a:r>
            <a:r>
              <a:rPr lang="en"/>
              <a:t>” in different places</a:t>
            </a:r>
            <a:endParaRPr/>
          </a:p>
        </p:txBody>
      </p:sp>
      <p:sp>
        <p:nvSpPr>
          <p:cNvPr id="208" name="Google Shape;208;p28"/>
          <p:cNvSpPr txBox="1"/>
          <p:nvPr/>
        </p:nvSpPr>
        <p:spPr>
          <a:xfrm>
            <a:off x="127350" y="847450"/>
            <a:ext cx="20313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>
                <a:solidFill>
                  <a:srgbClr val="FF0000"/>
                </a:solidFill>
              </a:rPr>
              <a:t>---\n\n</a:t>
            </a:r>
            <a:r>
              <a:rPr lang="en"/>
              <a:t>” to separate different “quiz blocks”.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“Quiz </a:t>
            </a:r>
            <a:r>
              <a:rPr lang="en"/>
              <a:t>Block</a:t>
            </a:r>
            <a:r>
              <a:rPr lang="en"/>
              <a:t> 1”, “Quiz Block 2” in different places of the slides becomes feasible.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100" y="837350"/>
            <a:ext cx="3769476" cy="2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700" y="3098225"/>
            <a:ext cx="4504700" cy="18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4422500" y="1124850"/>
            <a:ext cx="4881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4422500" y="1977200"/>
            <a:ext cx="488100" cy="2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3882600" y="1052875"/>
            <a:ext cx="68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3882600" y="1922188"/>
            <a:ext cx="689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3680100" y="1167200"/>
            <a:ext cx="307500" cy="1053900"/>
          </a:xfrm>
          <a:prstGeom prst="leftBrace">
            <a:avLst>
              <a:gd fmla="val 58634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2639600" y="1492475"/>
            <a:ext cx="1189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QuizBlock 1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3768750" y="3567400"/>
            <a:ext cx="307500" cy="1053900"/>
          </a:xfrm>
          <a:prstGeom prst="leftBrace">
            <a:avLst>
              <a:gd fmla="val 58634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/>
        </p:nvSpPr>
        <p:spPr>
          <a:xfrm>
            <a:off x="2657175" y="3887575"/>
            <a:ext cx="1304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QuizBlock 2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2349675" y="1586875"/>
            <a:ext cx="307500" cy="2536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1467675" y="2639150"/>
            <a:ext cx="11895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QuizLists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185000" y="3262600"/>
            <a:ext cx="150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More flexible!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127350" y="240500"/>
            <a:ext cx="888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Algorithms</a:t>
            </a:r>
            <a:r>
              <a:rPr lang="en"/>
              <a:t>：</a:t>
            </a:r>
            <a:r>
              <a:rPr lang="en">
                <a:solidFill>
                  <a:srgbClr val="FF0000"/>
                </a:solidFill>
              </a:rPr>
              <a:t>Seperate</a:t>
            </a:r>
            <a:r>
              <a:rPr lang="en"/>
              <a:t> Slides and Quizzes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1973925" y="2411875"/>
            <a:ext cx="869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Spectacle</a:t>
            </a:r>
            <a:endParaRPr sz="1200"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650" y="775700"/>
            <a:ext cx="3604826" cy="41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5090625" y="884050"/>
            <a:ext cx="3594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5090625" y="1574175"/>
            <a:ext cx="3594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5090625" y="2327850"/>
            <a:ext cx="359400" cy="21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4343537" y="817300"/>
            <a:ext cx="786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Slide[0]</a:t>
            </a:r>
            <a:endParaRPr sz="1100"/>
          </a:p>
        </p:txBody>
      </p:sp>
      <p:sp>
        <p:nvSpPr>
          <p:cNvPr id="233" name="Google Shape;233;p29"/>
          <p:cNvSpPr txBox="1"/>
          <p:nvPr/>
        </p:nvSpPr>
        <p:spPr>
          <a:xfrm>
            <a:off x="4343538" y="1487638"/>
            <a:ext cx="786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Slide[1]</a:t>
            </a:r>
            <a:endParaRPr sz="1100"/>
          </a:p>
        </p:txBody>
      </p:sp>
      <p:sp>
        <p:nvSpPr>
          <p:cNvPr id="234" name="Google Shape;234;p29"/>
          <p:cNvSpPr txBox="1"/>
          <p:nvPr/>
        </p:nvSpPr>
        <p:spPr>
          <a:xfrm>
            <a:off x="3997925" y="2223750"/>
            <a:ext cx="1324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Question[0] /    </a:t>
            </a:r>
            <a:r>
              <a:rPr lang="en" sz="1100"/>
              <a:t>Slide[2]</a:t>
            </a:r>
            <a:endParaRPr sz="1100"/>
          </a:p>
        </p:txBody>
      </p:sp>
      <p:sp>
        <p:nvSpPr>
          <p:cNvPr id="235" name="Google Shape;235;p29"/>
          <p:cNvSpPr/>
          <p:nvPr/>
        </p:nvSpPr>
        <p:spPr>
          <a:xfrm>
            <a:off x="4016725" y="817300"/>
            <a:ext cx="318300" cy="1887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6" name="Google Shape;236;p29"/>
          <p:cNvSpPr txBox="1"/>
          <p:nvPr/>
        </p:nvSpPr>
        <p:spPr>
          <a:xfrm>
            <a:off x="3365625" y="1566557"/>
            <a:ext cx="86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Section</a:t>
            </a:r>
            <a:endParaRPr sz="1100"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51" y="952196"/>
            <a:ext cx="2582101" cy="124596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>
            <a:off x="1690275" y="2266275"/>
            <a:ext cx="359400" cy="64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95950"/>
            <a:ext cx="3570139" cy="19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375225" y="34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r>
              <a:rPr lang="en"/>
              <a:t>: Spectacle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-77150" y="1092500"/>
            <a:ext cx="30927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Converted markdown to slides (after our parsing algorithm)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(render quiz pages by ourselves)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Modified source code (layout, color, font, etc)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500" y="1079825"/>
            <a:ext cx="5886175" cy="30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375225" y="34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184725" y="1128850"/>
            <a:ext cx="6784800" cy="2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Quiz format: only MCQ (at most 4 options)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Cannot edit an existing presentation (already uploaded)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Not support complicated slides well (e.g. the current presentation slide)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 Solution: QuizHero</a:t>
            </a:r>
            <a:endParaRPr sz="2600"/>
          </a:p>
        </p:txBody>
      </p:sp>
      <p:sp>
        <p:nvSpPr>
          <p:cNvPr id="61" name="Google Shape;61;p14"/>
          <p:cNvSpPr txBox="1"/>
          <p:nvPr/>
        </p:nvSpPr>
        <p:spPr>
          <a:xfrm>
            <a:off x="1059800" y="2256600"/>
            <a:ext cx="1362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</a:t>
            </a:r>
            <a:endParaRPr sz="2800"/>
          </a:p>
        </p:txBody>
      </p:sp>
      <p:sp>
        <p:nvSpPr>
          <p:cNvPr id="62" name="Google Shape;62;p14"/>
          <p:cNvSpPr txBox="1"/>
          <p:nvPr/>
        </p:nvSpPr>
        <p:spPr>
          <a:xfrm>
            <a:off x="3945450" y="2256600"/>
            <a:ext cx="1099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share</a:t>
            </a:r>
            <a:endParaRPr sz="2800"/>
          </a:p>
        </p:txBody>
      </p:sp>
      <p:sp>
        <p:nvSpPr>
          <p:cNvPr id="63" name="Google Shape;63;p14"/>
          <p:cNvSpPr txBox="1"/>
          <p:nvPr/>
        </p:nvSpPr>
        <p:spPr>
          <a:xfrm>
            <a:off x="6406850" y="2256588"/>
            <a:ext cx="2048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participate</a:t>
            </a:r>
            <a:endParaRPr sz="2800"/>
          </a:p>
        </p:txBody>
      </p:sp>
      <p:cxnSp>
        <p:nvCxnSpPr>
          <p:cNvPr id="64" name="Google Shape;64;p14"/>
          <p:cNvCxnSpPr/>
          <p:nvPr/>
        </p:nvCxnSpPr>
        <p:spPr>
          <a:xfrm>
            <a:off x="5253400" y="2571750"/>
            <a:ext cx="94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5" name="Google Shape;65;p14"/>
          <p:cNvGrpSpPr/>
          <p:nvPr/>
        </p:nvGrpSpPr>
        <p:grpSpPr>
          <a:xfrm>
            <a:off x="507625" y="1357150"/>
            <a:ext cx="2122176" cy="2521440"/>
            <a:chOff x="1390450" y="365463"/>
            <a:chExt cx="2122176" cy="2521440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0402" y="365463"/>
              <a:ext cx="1662274" cy="98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16250" y="1194813"/>
              <a:ext cx="1526051" cy="720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 rotWithShape="1">
            <a:blip r:embed="rId5">
              <a:alphaModFix/>
            </a:blip>
            <a:srcRect b="-12739" l="-3590" r="3589" t="12740"/>
            <a:stretch/>
          </p:blipFill>
          <p:spPr>
            <a:xfrm>
              <a:off x="1390450" y="1691388"/>
              <a:ext cx="2122176" cy="11955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14"/>
          <p:cNvGrpSpPr/>
          <p:nvPr/>
        </p:nvGrpSpPr>
        <p:grpSpPr>
          <a:xfrm>
            <a:off x="2629812" y="1702661"/>
            <a:ext cx="2525063" cy="2175939"/>
            <a:chOff x="3473612" y="1261298"/>
            <a:chExt cx="2525063" cy="2175939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6">
              <a:alphaModFix/>
            </a:blip>
            <a:srcRect b="-12030" l="-3560" r="3559" t="12030"/>
            <a:stretch/>
          </p:blipFill>
          <p:spPr>
            <a:xfrm>
              <a:off x="3473612" y="2065688"/>
              <a:ext cx="2438326" cy="13715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" name="Google Shape;71;p14"/>
            <p:cNvGrpSpPr/>
            <p:nvPr/>
          </p:nvGrpSpPr>
          <p:grpSpPr>
            <a:xfrm>
              <a:off x="4418700" y="1261298"/>
              <a:ext cx="1579975" cy="1704502"/>
              <a:chOff x="4418700" y="1261298"/>
              <a:chExt cx="1579975" cy="1704502"/>
            </a:xfrm>
          </p:grpSpPr>
          <p:pic>
            <p:nvPicPr>
              <p:cNvPr id="72" name="Google Shape;72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-14780" r="14779" t="0"/>
              <a:stretch/>
            </p:blipFill>
            <p:spPr>
              <a:xfrm>
                <a:off x="4898875" y="1261298"/>
                <a:ext cx="1099800" cy="887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73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-9790" r="9790" t="0"/>
              <a:stretch/>
            </p:blipFill>
            <p:spPr>
              <a:xfrm>
                <a:off x="4418700" y="1389938"/>
                <a:ext cx="682825" cy="6828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14"/>
              <p:cNvPicPr preferRelativeResize="0"/>
              <p:nvPr/>
            </p:nvPicPr>
            <p:blipFill rotWithShape="1">
              <a:blip r:embed="rId9">
                <a:alphaModFix/>
              </a:blip>
              <a:srcRect b="-11159" l="0" r="0" t="11160"/>
              <a:stretch/>
            </p:blipFill>
            <p:spPr>
              <a:xfrm>
                <a:off x="5315850" y="2282975"/>
                <a:ext cx="682825" cy="682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5" name="Google Shape;75;p14"/>
          <p:cNvCxnSpPr/>
          <p:nvPr/>
        </p:nvCxnSpPr>
        <p:spPr>
          <a:xfrm>
            <a:off x="2500925" y="2571750"/>
            <a:ext cx="94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6" name="Google Shape;76;p14"/>
          <p:cNvGrpSpPr/>
          <p:nvPr/>
        </p:nvGrpSpPr>
        <p:grpSpPr>
          <a:xfrm>
            <a:off x="6442337" y="1779288"/>
            <a:ext cx="1839975" cy="1890615"/>
            <a:chOff x="6465525" y="1972875"/>
            <a:chExt cx="1839975" cy="1890615"/>
          </a:xfrm>
        </p:grpSpPr>
        <p:pic>
          <p:nvPicPr>
            <p:cNvPr id="77" name="Google Shape;77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65525" y="2092326"/>
              <a:ext cx="894675" cy="825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65525" y="2918190"/>
              <a:ext cx="1549090" cy="94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60200" y="1972875"/>
              <a:ext cx="945300" cy="94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75225" y="34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148750" y="878600"/>
            <a:ext cx="27195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Real-time editing and rendering!</a:t>
            </a:r>
            <a:endParaRPr b="1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50" y="832850"/>
            <a:ext cx="5899705" cy="38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75225" y="34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75" y="2213350"/>
            <a:ext cx="1285350" cy="4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050" y="2690225"/>
            <a:ext cx="904275" cy="14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375225" y="1133825"/>
            <a:ext cx="3033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More quiz option</a:t>
            </a:r>
            <a:r>
              <a:rPr lang="en">
                <a:solidFill>
                  <a:schemeClr val="dk1"/>
                </a:solidFill>
              </a:rPr>
              <a:t>s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375225" y="2201425"/>
            <a:ext cx="57750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Support third-party</a:t>
            </a:r>
            <a:r>
              <a:rPr lang="en">
                <a:solidFill>
                  <a:schemeClr val="dk1"/>
                </a:solidFill>
              </a:rPr>
              <a:t> login: Google, Facebook, JHU(Microsoft), etc</a:t>
            </a:r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375225" y="3188450"/>
            <a:ext cx="50541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Customize </a:t>
            </a:r>
            <a:r>
              <a:rPr lang="en">
                <a:solidFill>
                  <a:schemeClr val="dk1"/>
                </a:solidFill>
              </a:rPr>
              <a:t>presentation style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 txBox="1"/>
          <p:nvPr/>
        </p:nvSpPr>
        <p:spPr>
          <a:xfrm>
            <a:off x="375225" y="4235975"/>
            <a:ext cx="6225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2 small nice-to-have left: student download permission, quiz timer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900" y="758462"/>
            <a:ext cx="1285360" cy="1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75225" y="34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Take-away</a:t>
            </a:r>
            <a:endParaRPr/>
          </a:p>
          <a:p>
            <a:pPr indent="609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375225" y="943175"/>
            <a:ext cx="7688700" cy="3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"The beginning is always the hardest". (frameworks, model, database, plugins… etc 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It is important to build a robust architecture at the beginning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More clear idea of the whole structure and technique stack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Learn things from official documents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Make the most of 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Shortcomings</a:t>
            </a:r>
            <a:endParaRPr sz="2600"/>
          </a:p>
        </p:txBody>
      </p:sp>
      <p:sp>
        <p:nvSpPr>
          <p:cNvPr id="85" name="Google Shape;85;p15"/>
          <p:cNvSpPr txBox="1"/>
          <p:nvPr/>
        </p:nvSpPr>
        <p:spPr>
          <a:xfrm>
            <a:off x="1383900" y="1591200"/>
            <a:ext cx="67515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Instructors shift between different windows/softwares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Students use additional platforms or tools to take quiz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Instructors don’t have clear records of students’ response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Hard to manage </a:t>
            </a:r>
            <a:r>
              <a:rPr lang="en" sz="1800"/>
              <a:t>file </a:t>
            </a:r>
            <a:r>
              <a:rPr lang="en" sz="1800"/>
              <a:t>access and uploading history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 Solution: QuizHero</a:t>
            </a:r>
            <a:endParaRPr sz="2600"/>
          </a:p>
        </p:txBody>
      </p:sp>
      <p:sp>
        <p:nvSpPr>
          <p:cNvPr id="91" name="Google Shape;91;p16"/>
          <p:cNvSpPr txBox="1"/>
          <p:nvPr/>
        </p:nvSpPr>
        <p:spPr>
          <a:xfrm>
            <a:off x="1116250" y="2270500"/>
            <a:ext cx="13623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create</a:t>
            </a:r>
            <a:endParaRPr sz="2800"/>
          </a:p>
        </p:txBody>
      </p:sp>
      <p:sp>
        <p:nvSpPr>
          <p:cNvPr id="92" name="Google Shape;92;p16"/>
          <p:cNvSpPr txBox="1"/>
          <p:nvPr/>
        </p:nvSpPr>
        <p:spPr>
          <a:xfrm>
            <a:off x="3988050" y="2256600"/>
            <a:ext cx="1099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share</a:t>
            </a:r>
            <a:endParaRPr sz="2800"/>
          </a:p>
        </p:txBody>
      </p:sp>
      <p:sp>
        <p:nvSpPr>
          <p:cNvPr id="93" name="Google Shape;93;p16"/>
          <p:cNvSpPr txBox="1"/>
          <p:nvPr/>
        </p:nvSpPr>
        <p:spPr>
          <a:xfrm>
            <a:off x="6406850" y="2256588"/>
            <a:ext cx="2048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participate</a:t>
            </a:r>
            <a:endParaRPr sz="2800"/>
          </a:p>
        </p:txBody>
      </p:sp>
      <p:cxnSp>
        <p:nvCxnSpPr>
          <p:cNvPr id="94" name="Google Shape;94;p16"/>
          <p:cNvCxnSpPr/>
          <p:nvPr/>
        </p:nvCxnSpPr>
        <p:spPr>
          <a:xfrm>
            <a:off x="2391425" y="2571750"/>
            <a:ext cx="94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/>
          <p:nvPr/>
        </p:nvCxnSpPr>
        <p:spPr>
          <a:xfrm>
            <a:off x="5427100" y="2585650"/>
            <a:ext cx="94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13" y="2029137"/>
            <a:ext cx="1911626" cy="10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700" y="2222975"/>
            <a:ext cx="1911624" cy="68758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6499025" y="2027050"/>
            <a:ext cx="2201100" cy="12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Present Slides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Start Q</a:t>
            </a:r>
            <a:r>
              <a:rPr lang="en" sz="1900"/>
              <a:t>uizzes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Monitor Statistics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User Stories</a:t>
            </a:r>
            <a:endParaRPr sz="2600"/>
          </a:p>
        </p:txBody>
      </p:sp>
      <p:sp>
        <p:nvSpPr>
          <p:cNvPr id="104" name="Google Shape;104;p17"/>
          <p:cNvSpPr txBox="1"/>
          <p:nvPr/>
        </p:nvSpPr>
        <p:spPr>
          <a:xfrm>
            <a:off x="1128425" y="1137450"/>
            <a:ext cx="31713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an instructor, I want to…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</a:t>
            </a:r>
            <a:r>
              <a:rPr lang="en" sz="1800"/>
              <a:t>ogin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</a:t>
            </a:r>
            <a:r>
              <a:rPr lang="en" sz="1800"/>
              <a:t>pload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Present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Share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Quiz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Statistics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History</a:t>
            </a:r>
            <a:endParaRPr sz="1800"/>
          </a:p>
        </p:txBody>
      </p:sp>
      <p:sp>
        <p:nvSpPr>
          <p:cNvPr id="105" name="Google Shape;105;p17"/>
          <p:cNvSpPr txBox="1"/>
          <p:nvPr/>
        </p:nvSpPr>
        <p:spPr>
          <a:xfrm>
            <a:off x="4869825" y="1137450"/>
            <a:ext cx="31713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student, I want to…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View slides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Quiz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3353799" y="927778"/>
            <a:ext cx="732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Login</a:t>
            </a:r>
            <a:endParaRPr b="1" sz="13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1120824" y="740550"/>
            <a:ext cx="23769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Member 1</a:t>
            </a:r>
            <a:endParaRPr sz="1800"/>
          </a:p>
        </p:txBody>
      </p:sp>
      <p:sp>
        <p:nvSpPr>
          <p:cNvPr id="112" name="Google Shape;112;p18"/>
          <p:cNvSpPr/>
          <p:nvPr/>
        </p:nvSpPr>
        <p:spPr>
          <a:xfrm>
            <a:off x="525100" y="1255300"/>
            <a:ext cx="3804300" cy="65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log in to the website, so that I can have my personal record.</a:t>
            </a:r>
            <a:endParaRPr sz="1300"/>
          </a:p>
        </p:txBody>
      </p:sp>
      <p:sp>
        <p:nvSpPr>
          <p:cNvPr id="113" name="Google Shape;113;p18"/>
          <p:cNvSpPr/>
          <p:nvPr/>
        </p:nvSpPr>
        <p:spPr>
          <a:xfrm>
            <a:off x="525100" y="2366400"/>
            <a:ext cx="3804300" cy="9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upload a markdown file containing the quiz questions and lecture slides, so that I can start a quiz during the class.</a:t>
            </a:r>
            <a:endParaRPr sz="1300"/>
          </a:p>
        </p:txBody>
      </p:sp>
      <p:sp>
        <p:nvSpPr>
          <p:cNvPr id="114" name="Google Shape;114;p18"/>
          <p:cNvSpPr/>
          <p:nvPr/>
        </p:nvSpPr>
        <p:spPr>
          <a:xfrm>
            <a:off x="525100" y="3607775"/>
            <a:ext cx="3804300" cy="98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control the permission of opening the files I upload, so that I can prompt my students to view the slides at the right time. (Nice-to-have 1)</a:t>
            </a:r>
            <a:endParaRPr sz="1300"/>
          </a:p>
        </p:txBody>
      </p:sp>
      <p:sp>
        <p:nvSpPr>
          <p:cNvPr id="115" name="Google Shape;115;p18"/>
          <p:cNvSpPr txBox="1"/>
          <p:nvPr>
            <p:ph type="title"/>
          </p:nvPr>
        </p:nvSpPr>
        <p:spPr>
          <a:xfrm>
            <a:off x="5569012" y="740550"/>
            <a:ext cx="23769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Member</a:t>
            </a:r>
            <a:r>
              <a:rPr lang="en" sz="1800"/>
              <a:t> 2</a:t>
            </a:r>
            <a:endParaRPr sz="1800"/>
          </a:p>
        </p:txBody>
      </p:sp>
      <p:sp>
        <p:nvSpPr>
          <p:cNvPr id="116" name="Google Shape;116;p18"/>
          <p:cNvSpPr/>
          <p:nvPr/>
        </p:nvSpPr>
        <p:spPr>
          <a:xfrm>
            <a:off x="4973275" y="1233900"/>
            <a:ext cx="3507000" cy="74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 student, I want to view the slides uploaded by the instructor so that I can keep pace with the lesson.</a:t>
            </a:r>
            <a:endParaRPr sz="1300"/>
          </a:p>
        </p:txBody>
      </p:sp>
      <p:sp>
        <p:nvSpPr>
          <p:cNvPr id="117" name="Google Shape;117;p18"/>
          <p:cNvSpPr/>
          <p:nvPr/>
        </p:nvSpPr>
        <p:spPr>
          <a:xfrm>
            <a:off x="4973275" y="2366325"/>
            <a:ext cx="3561000" cy="9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 student, I want to answer the quiz so that I can interact with the instructor during class.</a:t>
            </a:r>
            <a:endParaRPr sz="1300"/>
          </a:p>
        </p:txBody>
      </p:sp>
      <p:sp>
        <p:nvSpPr>
          <p:cNvPr id="118" name="Google Shape;118;p18"/>
          <p:cNvSpPr txBox="1"/>
          <p:nvPr/>
        </p:nvSpPr>
        <p:spPr>
          <a:xfrm>
            <a:off x="3277600" y="2035725"/>
            <a:ext cx="830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Upload</a:t>
            </a:r>
            <a:endParaRPr sz="1300"/>
          </a:p>
        </p:txBody>
      </p:sp>
      <p:sp>
        <p:nvSpPr>
          <p:cNvPr id="119" name="Google Shape;119;p18"/>
          <p:cNvSpPr txBox="1"/>
          <p:nvPr/>
        </p:nvSpPr>
        <p:spPr>
          <a:xfrm>
            <a:off x="2926851" y="3294975"/>
            <a:ext cx="1323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Start </a:t>
            </a:r>
            <a:r>
              <a:rPr b="1" lang="en" sz="1300">
                <a:solidFill>
                  <a:srgbClr val="FF00FF"/>
                </a:solidFill>
              </a:rPr>
              <a:t>Sharing</a:t>
            </a:r>
            <a:endParaRPr sz="1300"/>
          </a:p>
        </p:txBody>
      </p:sp>
      <p:sp>
        <p:nvSpPr>
          <p:cNvPr id="120" name="Google Shape;120;p18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Live Demo: 4 members &amp; cover all Must-Haves</a:t>
            </a:r>
            <a:endParaRPr sz="2600"/>
          </a:p>
        </p:txBody>
      </p:sp>
      <p:sp>
        <p:nvSpPr>
          <p:cNvPr id="121" name="Google Shape;121;p18"/>
          <p:cNvSpPr txBox="1"/>
          <p:nvPr/>
        </p:nvSpPr>
        <p:spPr>
          <a:xfrm>
            <a:off x="7435375" y="927775"/>
            <a:ext cx="1128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View Slides</a:t>
            </a:r>
            <a:endParaRPr b="1" sz="1300">
              <a:solidFill>
                <a:srgbClr val="FF00FF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7587775" y="2032425"/>
            <a:ext cx="1052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Take Quiz</a:t>
            </a:r>
            <a:endParaRPr b="1" sz="1300">
              <a:solidFill>
                <a:srgbClr val="FF00FF"/>
              </a:solidFill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>
            <a:off x="3029425" y="958950"/>
            <a:ext cx="2953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7475500" y="937175"/>
            <a:ext cx="15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 txBox="1"/>
          <p:nvPr/>
        </p:nvSpPr>
        <p:spPr>
          <a:xfrm>
            <a:off x="5787950" y="3305250"/>
            <a:ext cx="30276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(Instructor starts quiz meanwhile --- also Nice-to-have 2)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565625" y="4315225"/>
            <a:ext cx="21795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Share file code in </a:t>
            </a:r>
            <a:r>
              <a:rPr b="1" lang="en" sz="1200"/>
              <a:t>Zoom chat</a:t>
            </a:r>
            <a:endParaRPr b="1" sz="1200"/>
          </a:p>
        </p:txBody>
      </p:sp>
      <p:cxnSp>
        <p:nvCxnSpPr>
          <p:cNvPr id="127" name="Google Shape;127;p18"/>
          <p:cNvCxnSpPr/>
          <p:nvPr/>
        </p:nvCxnSpPr>
        <p:spPr>
          <a:xfrm>
            <a:off x="4201000" y="3668900"/>
            <a:ext cx="480300" cy="67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120824" y="1045350"/>
            <a:ext cx="23769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Member</a:t>
            </a:r>
            <a:r>
              <a:rPr lang="en" sz="1800"/>
              <a:t> 3</a:t>
            </a:r>
            <a:endParaRPr sz="1800"/>
          </a:p>
        </p:txBody>
      </p:sp>
      <p:sp>
        <p:nvSpPr>
          <p:cNvPr id="133" name="Google Shape;133;p19"/>
          <p:cNvSpPr/>
          <p:nvPr/>
        </p:nvSpPr>
        <p:spPr>
          <a:xfrm>
            <a:off x="525100" y="1607250"/>
            <a:ext cx="3561000" cy="10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have a presenter mode to see all my slides, quizzes and notes, so that I can teach a course and have a better overview of my teaching content.</a:t>
            </a:r>
            <a:endParaRPr sz="1300"/>
          </a:p>
        </p:txBody>
      </p:sp>
      <p:sp>
        <p:nvSpPr>
          <p:cNvPr id="134" name="Google Shape;134;p19"/>
          <p:cNvSpPr/>
          <p:nvPr/>
        </p:nvSpPr>
        <p:spPr>
          <a:xfrm>
            <a:off x="4973275" y="3353350"/>
            <a:ext cx="3417000" cy="10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collect students' answers and see relevant statistical data on my computer, so that I can know how students perform.</a:t>
            </a:r>
            <a:endParaRPr sz="1300"/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5340412" y="1045350"/>
            <a:ext cx="2376900" cy="4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Member</a:t>
            </a:r>
            <a:r>
              <a:rPr lang="en" sz="1800"/>
              <a:t> 4</a:t>
            </a:r>
            <a:endParaRPr sz="1800"/>
          </a:p>
        </p:txBody>
      </p:sp>
      <p:sp>
        <p:nvSpPr>
          <p:cNvPr id="136" name="Google Shape;136;p19"/>
          <p:cNvSpPr/>
          <p:nvPr/>
        </p:nvSpPr>
        <p:spPr>
          <a:xfrm>
            <a:off x="4973275" y="1614903"/>
            <a:ext cx="3417000" cy="1014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As an instructor, I want to review my presentation history, so that I can go through what I have taught.</a:t>
            </a:r>
            <a:endParaRPr sz="1300"/>
          </a:p>
        </p:txBody>
      </p:sp>
      <p:sp>
        <p:nvSpPr>
          <p:cNvPr id="137" name="Google Shape;137;p19"/>
          <p:cNvSpPr txBox="1"/>
          <p:nvPr/>
        </p:nvSpPr>
        <p:spPr>
          <a:xfrm>
            <a:off x="2744201" y="1308775"/>
            <a:ext cx="1509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Presenter Mode</a:t>
            </a:r>
            <a:endParaRPr b="1" sz="1300">
              <a:solidFill>
                <a:srgbClr val="FF00FF"/>
              </a:solidFill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7112763" y="3041950"/>
            <a:ext cx="1433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View Statistics</a:t>
            </a:r>
            <a:endParaRPr b="1" sz="1300">
              <a:solidFill>
                <a:srgbClr val="FF00FF"/>
              </a:solidFill>
            </a:endParaRPr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220300" y="169100"/>
            <a:ext cx="7497000" cy="5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Live Demo: 4 members &amp; cover all Must-Haves</a:t>
            </a:r>
            <a:endParaRPr sz="2600"/>
          </a:p>
        </p:txBody>
      </p:sp>
      <p:sp>
        <p:nvSpPr>
          <p:cNvPr id="140" name="Google Shape;140;p19"/>
          <p:cNvSpPr txBox="1"/>
          <p:nvPr/>
        </p:nvSpPr>
        <p:spPr>
          <a:xfrm>
            <a:off x="7054375" y="1308775"/>
            <a:ext cx="1433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FF"/>
                </a:solidFill>
              </a:rPr>
              <a:t>Review History</a:t>
            </a:r>
            <a:endParaRPr b="1" sz="1300">
              <a:solidFill>
                <a:srgbClr val="FF00FF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688350" y="2668775"/>
            <a:ext cx="3203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Delete, view, download, start sharing ...</a:t>
            </a:r>
            <a:endParaRPr sz="1300"/>
          </a:p>
        </p:txBody>
      </p:sp>
      <p:cxnSp>
        <p:nvCxnSpPr>
          <p:cNvPr id="142" name="Google Shape;142;p19"/>
          <p:cNvCxnSpPr/>
          <p:nvPr/>
        </p:nvCxnSpPr>
        <p:spPr>
          <a:xfrm>
            <a:off x="163450" y="1264075"/>
            <a:ext cx="14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3083925" y="1253175"/>
            <a:ext cx="26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19"/>
          <p:cNvSpPr txBox="1"/>
          <p:nvPr/>
        </p:nvSpPr>
        <p:spPr>
          <a:xfrm>
            <a:off x="525100" y="2627850"/>
            <a:ext cx="124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+ P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63050" y="169100"/>
            <a:ext cx="59313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Deployment Architecture </a:t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0" y="944800"/>
            <a:ext cx="5309626" cy="40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01750" y="972775"/>
            <a:ext cx="32868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Client-Server </a:t>
            </a:r>
            <a:r>
              <a:rPr lang="en"/>
              <a:t>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RESTful API &amp; HTTP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MVC Design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DAO Design Pattern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" y="204175"/>
            <a:ext cx="8158500" cy="46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